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64" r:id="rId2"/>
    <p:sldId id="263" r:id="rId3"/>
    <p:sldId id="258" r:id="rId4"/>
    <p:sldId id="259" r:id="rId5"/>
    <p:sldId id="260" r:id="rId6"/>
    <p:sldId id="257" r:id="rId7"/>
    <p:sldId id="261" r:id="rId8"/>
    <p:sldId id="262"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82899" autoAdjust="0"/>
  </p:normalViewPr>
  <p:slideViewPr>
    <p:cSldViewPr>
      <p:cViewPr varScale="1">
        <p:scale>
          <a:sx n="75" d="100"/>
          <a:sy n="75" d="100"/>
        </p:scale>
        <p:origin x="-142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5E6B91C-9557-4090-8323-501DB6942264}" type="datetimeFigureOut">
              <a:rPr lang="en-US" smtClean="0"/>
              <a:pPr/>
              <a:t>9/22/2018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8614CD3-C76D-43E0-B299-8B6A6B894C66}"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proposed SMS management is an essential aspect of helping individuals with diabetes condition be able to ensure that they maintain an appropriate self-care. In many cases, individuals tend to forget some of the critical activities that they would require for them to maintain a healthy being. Diabetes requires accurate adherence to medications which many people tend to forget. Therefore through the use of the above intervention, there are tools for instance that are technologically provided to help individuals adhere to medication, this might be reminders that keep individuals engaged throughout the medication period. Furthermore, there is information provided by the intervention plan that aims at ensuring that individuals have participated in healthy lifestyles, for examples nutritional information.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 Awareness creation is a strategy that can be used to ensure that the beneficiaries of the intervention plan can gain access to information about the program. This, therefore, implies that awareness creation should not only be conducted in virtual environments but would also involve physical engagement with the individuals who are concerned about the same. In this case, it will be easier to know the concerns of individuals with regards to the intervention plan that is being proposed. Therefore before implementing the program, then the facilitators will be in a position to understand how it can be tailored to address the concerns of different populations.</a:t>
            </a:r>
          </a:p>
          <a:p>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It is critical to use existing social resources that would help promote the integration of the program into the real world. Although according to many of the experiments the intervention has positive impacts but on the other hand, the lack of cultural support makes it difficult for individuals to be able to get any significant response with regards to the intervention. Therefore establishing a culture that would help counter the situation might be a stepping stone in integrating the intervention plan effectively into real practice. This might be achieved through the use of workforce, that will help reinforce the idea and establish the mentality of improvement among individuals.  Translation of the evidence on SMS into effective interventions may significantly improve population health outcomes, but this has proven difficult to demonstrate in real-world practice (Kennedy et at, 2013).</a:t>
            </a:r>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Stakeholder engagement is also another crucial element that would help in integrating the intervention into the real world. Boot Camp Transition process is used as a means of establishing the effectiveness of the process. In this case, beneficiaries, including the health caregivers have the responsibility of ensuring that the process has been able to integrate the different stakeholder. This will help in implementing the intervention plan since many of the individuals will be able to receive evidence messages of the positive outcome of the intervention</a:t>
            </a:r>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BCT aligns well with the principles of engagement in the PCORI engagement rubric. BCT entails expert presentation and taking into consideration the inter-stakeholder perspective and experiences would result into co-learning and furthermore promote the spirit of reciprocity among the participants. Through sharing the synthesis and also encouraging the group to alter and redirect decisions as needed also results in transparency.  This would further ensure that through continuous collaboration, it becomes easy to disseminate the study over the long-term as a result of partnerships. This, therefore, makes it easy to integrate the intervention into the real world efficiently and effectively, through evidence.</a:t>
            </a:r>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itchFamily="18" charset="0"/>
                <a:cs typeface="Times New Roman" pitchFamily="18" charset="0"/>
              </a:rPr>
              <a:t>Generally the discussed outcomes that have been used are based on the issues that impede the implementation of the SMS intervention plan. Some of the problems that interfere with the intervention plan include the lack of supportive culture, lack of awareness among the beneficiaries and poor stakeholder relationships. Through stakeholder engagement, the research team can get to understand the feasibility and also the sustainability of the program. Unlike the traditional strategies, the SMS strategies are more effective as they can reach patient populations with high-risk levels especially those who are unable to engage in frequent visits to health institutions for health checkups</a:t>
            </a:r>
          </a:p>
          <a:p>
            <a:endParaRPr lang="en-US" dirty="0"/>
          </a:p>
        </p:txBody>
      </p:sp>
      <p:sp>
        <p:nvSpPr>
          <p:cNvPr id="4" name="Slide Number Placeholder 3"/>
          <p:cNvSpPr>
            <a:spLocks noGrp="1"/>
          </p:cNvSpPr>
          <p:nvPr>
            <p:ph type="sldNum" sz="quarter" idx="10"/>
          </p:nvPr>
        </p:nvSpPr>
        <p:spPr/>
        <p:txBody>
          <a:bodyPr/>
          <a:lstStyle/>
          <a:p>
            <a:fld id="{48614CD3-C76D-43E0-B299-8B6A6B894C66}" type="slidenum">
              <a:rPr lang="en-US" smtClean="0"/>
              <a:pPr/>
              <a:t>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5E5816C3-73C7-4E6A-B303-A691D5F4EE63}"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AAB01ED-32A4-44F2-B9FF-3427CE77CAE1}" type="datetimeFigureOut">
              <a:rPr lang="en-US" smtClean="0"/>
              <a:pPr/>
              <a:t>9/22/2018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E5816C3-73C7-4E6A-B303-A691D5F4EE6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AAB01ED-32A4-44F2-B9FF-3427CE77CAE1}" type="datetimeFigureOut">
              <a:rPr lang="en-US" smtClean="0"/>
              <a:pPr/>
              <a:t>9/22/2018</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E5816C3-73C7-4E6A-B303-A691D5F4EE63}"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Presentation</a:t>
            </a:r>
            <a:endParaRPr lang="en-US" dirty="0"/>
          </a:p>
        </p:txBody>
      </p:sp>
      <p:sp>
        <p:nvSpPr>
          <p:cNvPr id="3" name="Subtitle 2"/>
          <p:cNvSpPr>
            <a:spLocks noGrp="1"/>
          </p:cNvSpPr>
          <p:nvPr>
            <p:ph type="subTitle" idx="1"/>
          </p:nvPr>
        </p:nvSpPr>
        <p:spPr/>
        <p:txBody>
          <a:bodyPr/>
          <a:lstStyle/>
          <a:p>
            <a:endParaRPr lang="en-US" dirty="0" smtClean="0"/>
          </a:p>
          <a:p>
            <a:pPr algn="ctr"/>
            <a:r>
              <a:rPr lang="en-US" dirty="0" smtClean="0"/>
              <a:t>Evidence-Based Project: Diabetes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smtClean="0">
                <a:solidFill>
                  <a:schemeClr val="tx1"/>
                </a:solidFill>
                <a:latin typeface="Times New Roman" pitchFamily="18" charset="0"/>
                <a:cs typeface="Times New Roman" pitchFamily="18" charset="0"/>
              </a:rPr>
              <a:t>Summary of the Intervention Program</a:t>
            </a:r>
            <a:endParaRPr lang="en-US" sz="2000" dirty="0"/>
          </a:p>
        </p:txBody>
      </p:sp>
      <p:sp>
        <p:nvSpPr>
          <p:cNvPr id="3" name="Content Placeholder 2"/>
          <p:cNvSpPr>
            <a:spLocks noGrp="1"/>
          </p:cNvSpPr>
          <p:nvPr>
            <p:ph idx="1"/>
          </p:nvPr>
        </p:nvSpPr>
        <p:spPr/>
        <p:txBody>
          <a:bodyPr>
            <a:normAutofit/>
          </a:bodyPr>
          <a:lstStyle/>
          <a:p>
            <a:pPr algn="just"/>
            <a:r>
              <a:rPr lang="en-US" sz="2000" dirty="0" smtClean="0">
                <a:solidFill>
                  <a:schemeClr val="tx1"/>
                </a:solidFill>
                <a:latin typeface="Times New Roman" pitchFamily="18" charset="0"/>
                <a:cs typeface="Times New Roman" pitchFamily="18" charset="0"/>
              </a:rPr>
              <a:t>The research provides an intervention program that aims at supporting individuals diagnosed with diabetes.</a:t>
            </a:r>
          </a:p>
          <a:p>
            <a:pPr algn="just"/>
            <a:r>
              <a:rPr lang="en-US" sz="2000" dirty="0" smtClean="0">
                <a:solidFill>
                  <a:schemeClr val="tx1"/>
                </a:solidFill>
                <a:latin typeface="Times New Roman" pitchFamily="18" charset="0"/>
                <a:cs typeface="Times New Roman" pitchFamily="18" charset="0"/>
              </a:rPr>
              <a:t>In the intervention plan, there is the use of technological devices which help individuals to be in a better position to undertake self-management with regards to their condition.</a:t>
            </a:r>
          </a:p>
          <a:p>
            <a:pPr algn="just"/>
            <a:r>
              <a:rPr lang="en-US" sz="2000" dirty="0" smtClean="0">
                <a:solidFill>
                  <a:schemeClr val="tx1"/>
                </a:solidFill>
                <a:latin typeface="Times New Roman" pitchFamily="18" charset="0"/>
                <a:cs typeface="Times New Roman" pitchFamily="18" charset="0"/>
              </a:rPr>
              <a:t>There is the use of emails, websites and other technological means in which there is sharing of information, providing support and tools to enhance self-management support (SMS) among the patients.</a:t>
            </a:r>
          </a:p>
          <a:p>
            <a:pPr algn="just"/>
            <a:r>
              <a:rPr lang="en-US" sz="2000" dirty="0" smtClean="0">
                <a:solidFill>
                  <a:schemeClr val="tx1"/>
                </a:solidFill>
                <a:latin typeface="Times New Roman" pitchFamily="18" charset="0"/>
                <a:cs typeface="Times New Roman" pitchFamily="18" charset="0"/>
              </a:rPr>
              <a:t>The intervention or rather the SMS programs vary in complexities, that can be simple programs in a phone that help in monitoring symptoms to more complex web-based programs that aim at assisting patients to improve their self-care.</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sz="5400" dirty="0" smtClean="0">
                <a:latin typeface="Times New Roman" pitchFamily="18" charset="0"/>
                <a:cs typeface="Times New Roman" pitchFamily="18" charset="0"/>
              </a:rPr>
              <a:t/>
            </a:r>
            <a:br>
              <a:rPr lang="en-US" sz="5400" dirty="0" smtClean="0">
                <a:latin typeface="Times New Roman" pitchFamily="18" charset="0"/>
                <a:cs typeface="Times New Roman" pitchFamily="18" charset="0"/>
              </a:rPr>
            </a:br>
            <a:r>
              <a:rPr lang="en-US" dirty="0" smtClean="0"/>
              <a:t/>
            </a:r>
            <a:br>
              <a:rPr lang="en-US" dirty="0" smtClean="0"/>
            </a:br>
            <a:endParaRPr lang="en-US" sz="4000" dirty="0"/>
          </a:p>
        </p:txBody>
      </p:sp>
      <p:sp>
        <p:nvSpPr>
          <p:cNvPr id="3" name="Content Placeholder 2"/>
          <p:cNvSpPr>
            <a:spLocks noGrp="1"/>
          </p:cNvSpPr>
          <p:nvPr>
            <p:ph idx="1"/>
          </p:nvPr>
        </p:nvSpPr>
        <p:spPr>
          <a:xfrm>
            <a:off x="457200" y="914400"/>
            <a:ext cx="8229600" cy="5211763"/>
          </a:xfrm>
        </p:spPr>
        <p:txBody>
          <a:bodyPr>
            <a:normAutofit fontScale="25000" lnSpcReduction="20000"/>
          </a:bodyPr>
          <a:lstStyle/>
          <a:p>
            <a:pPr algn="ctr">
              <a:buNone/>
            </a:pPr>
            <a:r>
              <a:rPr lang="en-US" sz="8000" dirty="0" smtClean="0"/>
              <a:t>How new tools might be integrated</a:t>
            </a:r>
            <a:endParaRPr lang="en-US" sz="8000" dirty="0" smtClean="0">
              <a:latin typeface="Times New Roman" pitchFamily="18" charset="0"/>
              <a:cs typeface="Times New Roman" pitchFamily="18" charset="0"/>
            </a:endParaRPr>
          </a:p>
          <a:p>
            <a:r>
              <a:rPr lang="en-US" sz="8000" dirty="0" smtClean="0">
                <a:latin typeface="Times New Roman" pitchFamily="18" charset="0"/>
                <a:cs typeface="Times New Roman" pitchFamily="18" charset="0"/>
              </a:rPr>
              <a:t>Self-management </a:t>
            </a:r>
            <a:r>
              <a:rPr lang="en-US" sz="8000" dirty="0">
                <a:latin typeface="Times New Roman" pitchFamily="18" charset="0"/>
                <a:cs typeface="Times New Roman" pitchFamily="18" charset="0"/>
              </a:rPr>
              <a:t>support (SMS) for patients with diabetes has been shown to be effective for improving health behaviors, reducing distress and lowering hemoglobin A1c (Norris, 2002; Haas, 2012).</a:t>
            </a:r>
          </a:p>
          <a:p>
            <a:r>
              <a:rPr lang="en-US" sz="8000" dirty="0">
                <a:latin typeface="Times New Roman" pitchFamily="18" charset="0"/>
                <a:cs typeface="Times New Roman" pitchFamily="18" charset="0"/>
              </a:rPr>
              <a:t>There different ways in which the trait can be integrated into general practice, including;</a:t>
            </a:r>
          </a:p>
          <a:p>
            <a:pPr algn="ctr"/>
            <a:r>
              <a:rPr lang="en-US" sz="8000" b="1" dirty="0">
                <a:latin typeface="Times New Roman" pitchFamily="18" charset="0"/>
                <a:cs typeface="Times New Roman" pitchFamily="18" charset="0"/>
              </a:rPr>
              <a:t>Intensive Awareness Creation</a:t>
            </a:r>
          </a:p>
          <a:p>
            <a:r>
              <a:rPr lang="en-US" sz="8000" dirty="0">
                <a:latin typeface="Times New Roman" pitchFamily="18" charset="0"/>
                <a:cs typeface="Times New Roman" pitchFamily="18" charset="0"/>
              </a:rPr>
              <a:t>This involves the use of mass media to send information about the effectiveness of SMS.</a:t>
            </a:r>
          </a:p>
          <a:p>
            <a:r>
              <a:rPr lang="en-US" sz="8000" dirty="0">
                <a:latin typeface="Times New Roman" pitchFamily="18" charset="0"/>
                <a:cs typeface="Times New Roman" pitchFamily="18" charset="0"/>
              </a:rPr>
              <a:t>Awareness would involve launching a campaign that would help people to be in a better position to acknowledge the existence of the plan.</a:t>
            </a:r>
          </a:p>
          <a:p>
            <a:r>
              <a:rPr lang="en-US" sz="8000" dirty="0">
                <a:latin typeface="Times New Roman" pitchFamily="18" charset="0"/>
                <a:cs typeface="Times New Roman" pitchFamily="18" charset="0"/>
              </a:rPr>
              <a:t>During the awareness campaigns, individuals must be educated on how it can be possible to engage and experience the benefits of using the SMS tools and information that is provided.</a:t>
            </a:r>
          </a:p>
          <a:p>
            <a:r>
              <a:rPr lang="en-US" sz="8000" dirty="0">
                <a:latin typeface="Times New Roman" pitchFamily="18" charset="0"/>
                <a:cs typeface="Times New Roman" pitchFamily="18" charset="0"/>
              </a:rPr>
              <a:t>Awareness creation it will be possible for individuals to engage with patients.</a:t>
            </a:r>
          </a:p>
          <a:p>
            <a:r>
              <a:rPr lang="en-US" sz="8000" dirty="0">
                <a:latin typeface="Times New Roman" pitchFamily="18" charset="0"/>
                <a:cs typeface="Times New Roman" pitchFamily="18" charset="0"/>
              </a:rPr>
              <a:t>Through engaging with patients, it will be easy for facilitators to identify the patients need to reach their goals and also arrange for follow-ups to ensure that the needs of the patients are addressed (McGowan, 2012; Batterby,2010).</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05800" cy="1036638"/>
          </a:xfrm>
        </p:spPr>
        <p:txBody>
          <a:bodyPr>
            <a:normAutofit fontScale="90000"/>
          </a:bodyPr>
          <a:lstStyle/>
          <a:p>
            <a:pPr algn="ctr"/>
            <a:r>
              <a:rPr lang="en-US" sz="2700" dirty="0" smtClean="0">
                <a:latin typeface="Times New Roman" pitchFamily="18" charset="0"/>
                <a:cs typeface="Times New Roman" pitchFamily="18" charset="0"/>
              </a:rPr>
              <a:t>Utilizing Available Social Resources</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SMS </a:t>
            </a:r>
            <a:r>
              <a:rPr lang="en-US" sz="2000" dirty="0">
                <a:latin typeface="Times New Roman" pitchFamily="18" charset="0"/>
                <a:cs typeface="Times New Roman" pitchFamily="18" charset="0"/>
              </a:rPr>
              <a:t>extends beyond the traditional diabetes self-management education.</a:t>
            </a:r>
          </a:p>
          <a:p>
            <a:r>
              <a:rPr lang="en-US" sz="2000" dirty="0">
                <a:latin typeface="Times New Roman" pitchFamily="18" charset="0"/>
                <a:cs typeface="Times New Roman" pitchFamily="18" charset="0"/>
              </a:rPr>
              <a:t>In many cases, some of the challenges that might interfere with the implementation of the SMS program might be because of the culture that does not support the provisions.</a:t>
            </a:r>
          </a:p>
          <a:p>
            <a:r>
              <a:rPr lang="en-US" sz="2000" dirty="0">
                <a:latin typeface="Times New Roman" pitchFamily="18" charset="0"/>
                <a:cs typeface="Times New Roman" pitchFamily="18" charset="0"/>
              </a:rPr>
              <a:t>Therefore primary care practices should strive to encourage a culture that enables individuals to gain the necessary support by providing a workforce that supports the same.</a:t>
            </a:r>
          </a:p>
          <a:p>
            <a:r>
              <a:rPr lang="en-US" sz="2000" dirty="0">
                <a:latin typeface="Times New Roman" pitchFamily="18" charset="0"/>
                <a:cs typeface="Times New Roman" pitchFamily="18" charset="0"/>
              </a:rPr>
              <a:t>Translation of SMS into an effective intervention would relate to health outcomes, but this has been difficult to express in the real-world,</a:t>
            </a:r>
          </a:p>
          <a:p>
            <a:r>
              <a:rPr lang="en-US" sz="2000" dirty="0">
                <a:latin typeface="Times New Roman" pitchFamily="18" charset="0"/>
                <a:cs typeface="Times New Roman" pitchFamily="18" charset="0"/>
              </a:rPr>
              <a:t>Therefore there is a need to establish a culture that would help support the program, through the use of existing social resources.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b="1" dirty="0" smtClean="0">
                <a:latin typeface="Times New Roman" pitchFamily="18" charset="0"/>
                <a:cs typeface="Times New Roman" pitchFamily="18" charset="0"/>
              </a:rPr>
              <a:t>Engaging Stakeholders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pPr>
              <a:lnSpc>
                <a:spcPct val="110000"/>
              </a:lnSpc>
            </a:pPr>
            <a:r>
              <a:rPr lang="en-US" sz="2200" dirty="0" smtClean="0">
                <a:latin typeface="Times New Roman" pitchFamily="18" charset="0"/>
                <a:cs typeface="Times New Roman" pitchFamily="18" charset="0"/>
              </a:rPr>
              <a:t>Stakeholder </a:t>
            </a:r>
            <a:r>
              <a:rPr lang="en-US" sz="2200" dirty="0">
                <a:latin typeface="Times New Roman" pitchFamily="18" charset="0"/>
                <a:cs typeface="Times New Roman" pitchFamily="18" charset="0"/>
              </a:rPr>
              <a:t>engagement is another crucial factor that might help to ensure that the intervention is acceptable to patients and also sustainable for real-world primary care services (Kwan et al., 2016).</a:t>
            </a:r>
          </a:p>
          <a:p>
            <a:pPr>
              <a:lnSpc>
                <a:spcPct val="110000"/>
              </a:lnSpc>
            </a:pPr>
            <a:r>
              <a:rPr lang="en-US" sz="2200" dirty="0">
                <a:latin typeface="Times New Roman" pitchFamily="18" charset="0"/>
                <a:cs typeface="Times New Roman" pitchFamily="18" charset="0"/>
              </a:rPr>
              <a:t>In the process of stakeholder engagement, the Boot Camp Translation (BTC) process can be used.</a:t>
            </a:r>
          </a:p>
          <a:p>
            <a:pPr>
              <a:lnSpc>
                <a:spcPct val="110000"/>
              </a:lnSpc>
            </a:pPr>
            <a:r>
              <a:rPr lang="en-US" sz="2200" dirty="0">
                <a:latin typeface="Times New Roman" pitchFamily="18" charset="0"/>
                <a:cs typeface="Times New Roman" pitchFamily="18" charset="0"/>
              </a:rPr>
              <a:t>BCT is the process by which community members, that is both the patients an healthcare givers collaborate with the researchers to translate evidence into the message (Westfall et al., 2016).</a:t>
            </a:r>
          </a:p>
          <a:p>
            <a:pPr>
              <a:lnSpc>
                <a:spcPct val="110000"/>
              </a:lnSpc>
            </a:pPr>
            <a:r>
              <a:rPr lang="en-US" sz="2200" dirty="0">
                <a:latin typeface="Times New Roman" pitchFamily="18" charset="0"/>
                <a:cs typeface="Times New Roman" pitchFamily="18" charset="0"/>
              </a:rPr>
              <a:t>The BTC aspect works under the principle of community-based participatory research.</a:t>
            </a:r>
          </a:p>
          <a:p>
            <a:pPr>
              <a:lnSpc>
                <a:spcPct val="110000"/>
              </a:lnSpc>
            </a:pPr>
            <a:r>
              <a:rPr lang="en-US" sz="2200" dirty="0">
                <a:latin typeface="Times New Roman" pitchFamily="18" charset="0"/>
                <a:cs typeface="Times New Roman" pitchFamily="18" charset="0"/>
              </a:rPr>
              <a:t>Therefore it as research that stresses on the engagements of the beneficiaries.</a:t>
            </a:r>
          </a:p>
          <a:p>
            <a:r>
              <a:rPr lang="en-US" dirty="0"/>
              <a:t>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b="1" dirty="0" smtClean="0">
                <a:latin typeface="Times New Roman" pitchFamily="18" charset="0"/>
                <a:cs typeface="Times New Roman" pitchFamily="18" charset="0"/>
              </a:rPr>
              <a:t>Shared medical appointments with multidisciplinary teams, peer support, and patient-driven curriculum</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gn="just">
              <a:lnSpc>
                <a:spcPct val="120000"/>
              </a:lnSpc>
            </a:pPr>
            <a:r>
              <a:rPr lang="en-US" sz="2900" dirty="0" smtClean="0">
                <a:latin typeface="Times New Roman" pitchFamily="18" charset="0"/>
                <a:cs typeface="Times New Roman" pitchFamily="18" charset="0"/>
              </a:rPr>
              <a:t>A </a:t>
            </a:r>
            <a:r>
              <a:rPr lang="en-US" sz="2900" dirty="0">
                <a:latin typeface="Times New Roman" pitchFamily="18" charset="0"/>
                <a:cs typeface="Times New Roman" pitchFamily="18" charset="0"/>
              </a:rPr>
              <a:t>long-term collaborative relationship developed among the research team and a subset of BCT participants, including three patients and family members, who formed a small group to write a grant to study the SMS model endorsed by the full BCT group.</a:t>
            </a:r>
          </a:p>
          <a:p>
            <a:pPr algn="just">
              <a:lnSpc>
                <a:spcPct val="120000"/>
              </a:lnSpc>
            </a:pPr>
            <a:r>
              <a:rPr lang="en-US" sz="2900" dirty="0">
                <a:latin typeface="Times New Roman" pitchFamily="18" charset="0"/>
                <a:cs typeface="Times New Roman" pitchFamily="18" charset="0"/>
              </a:rPr>
              <a:t>The proposed SMS model should be in line with the shared medical appointments, which incorporates a multidisciplinary team, peer support, and topics which the patients would select.</a:t>
            </a:r>
          </a:p>
          <a:p>
            <a:pPr algn="just">
              <a:lnSpc>
                <a:spcPct val="120000"/>
              </a:lnSpc>
            </a:pPr>
            <a:r>
              <a:rPr lang="en-US" sz="2900" dirty="0">
                <a:latin typeface="Times New Roman" pitchFamily="18" charset="0"/>
                <a:cs typeface="Times New Roman" pitchFamily="18" charset="0"/>
              </a:rPr>
              <a:t>A 2014 meta-analysis, demonstrated that  SMAs resulted in greater levels of improvements in HbA1c compared to usual care (Eldelman, 2015).</a:t>
            </a:r>
          </a:p>
          <a:p>
            <a:pPr algn="just">
              <a:lnSpc>
                <a:spcPct val="120000"/>
              </a:lnSpc>
            </a:pPr>
            <a:r>
              <a:rPr lang="en-US" sz="2900" dirty="0">
                <a:latin typeface="Times New Roman" pitchFamily="18" charset="0"/>
                <a:cs typeface="Times New Roman" pitchFamily="18" charset="0"/>
              </a:rPr>
              <a:t>Through the use of this strategy, stakeholder engagement acted as a prove that enabled the group to apply for funding that can further facilitate the implementation for instance, such as through the Patient-Centered Outcomes Research Institute (PCORI) (Forsythe, 2016).</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2700" b="1" dirty="0" smtClean="0">
                <a:latin typeface="Times New Roman" pitchFamily="18" charset="0"/>
                <a:cs typeface="Times New Roman" pitchFamily="18" charset="0"/>
              </a:rPr>
              <a:t>Conclusion</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evident from the above description that integrating BCT strategies, together with awareness creation among other strategies, the transition process becomes easier.</a:t>
            </a:r>
          </a:p>
          <a:p>
            <a:r>
              <a:rPr lang="en-US" sz="2000" dirty="0">
                <a:latin typeface="Times New Roman" pitchFamily="18" charset="0"/>
                <a:cs typeface="Times New Roman" pitchFamily="18" charset="0"/>
              </a:rPr>
              <a:t>Some of the issues that the strategy aims at addressing include the lack of proper culture that supports the intervention and thus the need to use social resources.</a:t>
            </a:r>
          </a:p>
          <a:p>
            <a:r>
              <a:rPr lang="en-US" sz="2000" dirty="0">
                <a:latin typeface="Times New Roman" pitchFamily="18" charset="0"/>
                <a:cs typeface="Times New Roman" pitchFamily="18" charset="0"/>
              </a:rPr>
              <a:t>Stakeholder engagement is also crucial as it helps in adopting the best practice that would be used in the transition process.</a:t>
            </a:r>
          </a:p>
          <a:p>
            <a:r>
              <a:rPr lang="en-US" sz="2000" dirty="0">
                <a:latin typeface="Times New Roman" pitchFamily="18" charset="0"/>
                <a:cs typeface="Times New Roman" pitchFamily="18" charset="0"/>
              </a:rPr>
              <a:t>BCT process has proven effective as through engaging beneficiaries one can share the evidence in delivering the specific message</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ctr"/>
            <a:r>
              <a:rPr lang="en-US" sz="2400" dirty="0" smtClean="0">
                <a:latin typeface="Times New Roman" pitchFamily="18" charset="0"/>
                <a:cs typeface="Times New Roman" pitchFamily="18" charset="0"/>
              </a:rPr>
              <a:t>Reference</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914400"/>
            <a:ext cx="8229600" cy="6553200"/>
          </a:xfrm>
        </p:spPr>
        <p:txBody>
          <a:bodyPr>
            <a:normAutofit fontScale="25000" lnSpcReduction="20000"/>
          </a:bodyPr>
          <a:lstStyle/>
          <a:p>
            <a:pPr>
              <a:buNone/>
            </a:pPr>
            <a:r>
              <a:rPr lang="en-US" sz="6400" dirty="0">
                <a:latin typeface="Times New Roman" pitchFamily="18" charset="0"/>
                <a:cs typeface="Times New Roman" pitchFamily="18" charset="0"/>
              </a:rPr>
              <a:t>Norris SL Lau J Smith SJ Schmid CH Engelgau MM. (2002). Self-management education for adults with type 2 diabetes: a meta-analysis of the effect on glycemic control. Diabetes Care</a:t>
            </a:r>
          </a:p>
          <a:p>
            <a:pPr>
              <a:buNone/>
            </a:pPr>
            <a:r>
              <a:rPr lang="en-US" sz="6400" dirty="0">
                <a:latin typeface="Times New Roman" pitchFamily="18" charset="0"/>
                <a:cs typeface="Times New Roman" pitchFamily="18" charset="0"/>
              </a:rPr>
              <a:t>2002; 25: 1159–71</a:t>
            </a:r>
            <a:r>
              <a:rPr lang="en-US" sz="6400" dirty="0" smtClean="0">
                <a:latin typeface="Times New Roman" pitchFamily="18" charset="0"/>
                <a:cs typeface="Times New Roman" pitchFamily="18" charset="0"/>
              </a:rPr>
              <a:t>.</a:t>
            </a:r>
            <a:endParaRPr lang="en-US" sz="6400" dirty="0">
              <a:latin typeface="Times New Roman" pitchFamily="18" charset="0"/>
              <a:cs typeface="Times New Roman" pitchFamily="18" charset="0"/>
            </a:endParaRPr>
          </a:p>
          <a:p>
            <a:pPr>
              <a:buNone/>
            </a:pPr>
            <a:r>
              <a:rPr lang="en-US" sz="6400" dirty="0">
                <a:latin typeface="Times New Roman" pitchFamily="18" charset="0"/>
                <a:cs typeface="Times New Roman" pitchFamily="18" charset="0"/>
              </a:rPr>
              <a:t>Haas L Maryniuk M Beck J et al.   .; 2012 Standards Revision Task Force. National standards for diabetes self-management education and support. Diabetes Care 2013;36(suppl 1): </a:t>
            </a:r>
            <a:r>
              <a:rPr lang="en-US" sz="6400" dirty="0" smtClean="0">
                <a:latin typeface="Times New Roman" pitchFamily="18" charset="0"/>
                <a:cs typeface="Times New Roman" pitchFamily="18" charset="0"/>
              </a:rPr>
              <a:t>S100</a:t>
            </a:r>
            <a:endParaRPr lang="en-US" sz="6400" dirty="0">
              <a:latin typeface="Times New Roman" pitchFamily="18" charset="0"/>
              <a:cs typeface="Times New Roman" pitchFamily="18" charset="0"/>
            </a:endParaRPr>
          </a:p>
          <a:p>
            <a:pPr>
              <a:buNone/>
            </a:pPr>
            <a:r>
              <a:rPr lang="en-US" sz="6400" dirty="0">
                <a:latin typeface="Times New Roman" pitchFamily="18" charset="0"/>
                <a:cs typeface="Times New Roman" pitchFamily="18" charset="0"/>
              </a:rPr>
              <a:t>McGowan PT. (2012).Self-management education and support in chronic disease management.Prim Care 2012;39:307–25</a:t>
            </a:r>
            <a:r>
              <a:rPr lang="en-US" sz="6400" dirty="0" smtClean="0">
                <a:latin typeface="Times New Roman" pitchFamily="18" charset="0"/>
                <a:cs typeface="Times New Roman" pitchFamily="18" charset="0"/>
              </a:rPr>
              <a:t>.</a:t>
            </a:r>
            <a:endParaRPr lang="en-US" sz="6400" dirty="0">
              <a:latin typeface="Times New Roman" pitchFamily="18" charset="0"/>
              <a:cs typeface="Times New Roman" pitchFamily="18" charset="0"/>
            </a:endParaRPr>
          </a:p>
          <a:p>
            <a:pPr>
              <a:buNone/>
            </a:pPr>
            <a:endParaRPr lang="en-US" sz="6400" dirty="0">
              <a:latin typeface="Times New Roman" pitchFamily="18" charset="0"/>
              <a:cs typeface="Times New Roman" pitchFamily="18" charset="0"/>
            </a:endParaRPr>
          </a:p>
          <a:p>
            <a:pPr>
              <a:buNone/>
            </a:pPr>
            <a:r>
              <a:rPr lang="en-US" sz="6400" dirty="0">
                <a:latin typeface="Times New Roman" pitchFamily="18" charset="0"/>
                <a:cs typeface="Times New Roman" pitchFamily="18" charset="0"/>
              </a:rPr>
              <a:t>Battersby M Von Korff M Schaefer J et al. Twelve evidence-based principles for implementing self-management support in primary care.Jt Comm J Qual Patient Saf 2010;36:561–70.</a:t>
            </a:r>
          </a:p>
          <a:p>
            <a:pPr>
              <a:buNone/>
            </a:pPr>
            <a:r>
              <a:rPr lang="en-US" sz="6400" dirty="0">
                <a:latin typeface="Times New Roman" pitchFamily="18" charset="0"/>
                <a:cs typeface="Times New Roman" pitchFamily="18" charset="0"/>
              </a:rPr>
              <a:t> </a:t>
            </a:r>
          </a:p>
          <a:p>
            <a:pPr>
              <a:buNone/>
            </a:pPr>
            <a:r>
              <a:rPr lang="en-US" sz="6400" dirty="0">
                <a:latin typeface="Times New Roman" pitchFamily="18" charset="0"/>
                <a:cs typeface="Times New Roman" pitchFamily="18" charset="0"/>
              </a:rPr>
              <a:t>Kennedy A Bower P Reeves D et al. (2013). Salford National Institute for Health Research Gastrointestinal programme Grant Research Group. Implementation of self-management support for long-term conditions in routine primary care settings: a cluster randomized controlled trial. BMJ 2013; 346: f2882.</a:t>
            </a:r>
          </a:p>
          <a:p>
            <a:pPr>
              <a:buNone/>
            </a:pPr>
            <a:r>
              <a:rPr lang="en-US" sz="6400" dirty="0">
                <a:latin typeface="Times New Roman" pitchFamily="18" charset="0"/>
                <a:cs typeface="Times New Roman" pitchFamily="18" charset="0"/>
              </a:rPr>
              <a:t> </a:t>
            </a:r>
          </a:p>
          <a:p>
            <a:pPr>
              <a:buNone/>
            </a:pPr>
            <a:r>
              <a:rPr lang="en-US" sz="6400" dirty="0">
                <a:latin typeface="Times New Roman" pitchFamily="18" charset="0"/>
                <a:cs typeface="Times New Roman" pitchFamily="18" charset="0"/>
              </a:rPr>
              <a:t> Kwan BM Sills MR Graham D et al. (2016). Stakeholder Engagement in a Patient-Reported Outcomes (PRO) Measure Implementation: A Report from the SAFTINet Practice-based Research Network (PBRN). J Am Board Fam Med 2016; 29:102–15.</a:t>
            </a:r>
          </a:p>
          <a:p>
            <a:pPr>
              <a:buNone/>
            </a:pPr>
            <a:r>
              <a:rPr lang="en-US" sz="6400" dirty="0">
                <a:latin typeface="Times New Roman" pitchFamily="18" charset="0"/>
                <a:cs typeface="Times New Roman" pitchFamily="18" charset="0"/>
              </a:rPr>
              <a:t>Westfall J Zittleman L Felzien M et al. (2016). Reinventing the wheel of medical evidence: How Boot Camp Translation is making gains. Health Aff (Millwood) 2016; 35(4): 613–8</a:t>
            </a:r>
          </a:p>
          <a:p>
            <a:pPr>
              <a:buNone/>
            </a:pPr>
            <a:r>
              <a:rPr lang="en-US" sz="6400" dirty="0">
                <a:latin typeface="Times New Roman" pitchFamily="18" charset="0"/>
                <a:cs typeface="Times New Roman" pitchFamily="18" charset="0"/>
              </a:rPr>
              <a:t> </a:t>
            </a:r>
          </a:p>
          <a:p>
            <a:pPr>
              <a:buNone/>
            </a:pPr>
            <a:r>
              <a:rPr lang="en-US" sz="6400" dirty="0">
                <a:latin typeface="Times New Roman" pitchFamily="18" charset="0"/>
                <a:cs typeface="Times New Roman" pitchFamily="18" charset="0"/>
              </a:rPr>
              <a:t>Edelman D Gierisch JM McDuffie JR Oddone E Williams JW Jr. (2015). Shared medical appointments for patients with diabetes mellitus: a systematic review. J Gen Intern Med 2015; 30: 99–106</a:t>
            </a:r>
            <a:r>
              <a:rPr lang="en-US" sz="6400" dirty="0" smtClean="0">
                <a:latin typeface="Times New Roman" pitchFamily="18" charset="0"/>
                <a:cs typeface="Times New Roman" pitchFamily="18" charset="0"/>
              </a:rPr>
              <a:t>.</a:t>
            </a:r>
          </a:p>
          <a:p>
            <a:pPr>
              <a:buNone/>
            </a:pPr>
            <a:endParaRPr lang="en-US" sz="6400" dirty="0">
              <a:latin typeface="Times New Roman" pitchFamily="18" charset="0"/>
              <a:cs typeface="Times New Roman" pitchFamily="18" charset="0"/>
            </a:endParaRPr>
          </a:p>
          <a:p>
            <a:pPr>
              <a:buNone/>
            </a:pPr>
            <a:r>
              <a:rPr lang="en-US" sz="6400" dirty="0">
                <a:latin typeface="Times New Roman" pitchFamily="18" charset="0"/>
                <a:cs typeface="Times New Roman" pitchFamily="18" charset="0"/>
              </a:rPr>
              <a:t>Forsythe LP Ellis LE Edmundson L et al. (2016). Patient and Stakeholder Engagement in the PCORI Pilot Projects: Description and Lessons Learned. J Gen Intern Med 2016; 31: 13–21</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325</TotalTime>
  <Words>1623</Words>
  <Application>Microsoft Office PowerPoint</Application>
  <PresentationFormat>On-screen Show (4:3)</PresentationFormat>
  <Paragraphs>69</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Presentation</vt:lpstr>
      <vt:lpstr>Summary of the Intervention Program</vt:lpstr>
      <vt:lpstr>        </vt:lpstr>
      <vt:lpstr>Utilizing Available Social Resources </vt:lpstr>
      <vt:lpstr>Engaging Stakeholders </vt:lpstr>
      <vt:lpstr>Shared medical appointments with multidisciplinary teams, peer support, and patient-driven curriculum </vt:lpstr>
      <vt:lpstr>Conclusion </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user</cp:lastModifiedBy>
  <cp:revision>14</cp:revision>
  <dcterms:created xsi:type="dcterms:W3CDTF">2018-09-21T09:52:15Z</dcterms:created>
  <dcterms:modified xsi:type="dcterms:W3CDTF">2018-09-22T15:58:40Z</dcterms:modified>
</cp:coreProperties>
</file>